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handoutMasterIdLst>
    <p:handoutMasterId r:id="rId13"/>
  </p:handoutMasterIdLst>
  <p:sldIdLst>
    <p:sldId id="256" r:id="rId3"/>
    <p:sldId id="266" r:id="rId4"/>
    <p:sldId id="275" r:id="rId5"/>
    <p:sldId id="270" r:id="rId6"/>
    <p:sldId id="265" r:id="rId7"/>
    <p:sldId id="272" r:id="rId8"/>
    <p:sldId id="274" r:id="rId9"/>
    <p:sldId id="276" r:id="rId10"/>
    <p:sldId id="268" r:id="rId11"/>
    <p:sldId id="27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17FCE2-D1B5-4470-A897-2713A2F6F8DE}" v="211" dt="2021-03-02T23:22:39.583"/>
    <p1510:client id="{876AF20E-2330-087D-1CC0-16C3E9C763F4}" v="12" dt="2021-03-03T05:13:50.180"/>
    <p1510:client id="{F29774D2-E16C-2C90-1929-97E2BCD3390B}" v="498" dt="2021-03-03T16:08:13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6" autoAdjust="0"/>
    <p:restoredTop sz="96636" autoAdjust="0"/>
  </p:normalViewPr>
  <p:slideViewPr>
    <p:cSldViewPr snapToGrid="0" snapToObjects="1">
      <p:cViewPr varScale="1">
        <p:scale>
          <a:sx n="84" d="100"/>
          <a:sy n="84" d="100"/>
        </p:scale>
        <p:origin x="312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822995"/>
            <a:ext cx="7265534" cy="2972717"/>
          </a:xfrm>
        </p:spPr>
        <p:txBody>
          <a:bodyPr>
            <a:noAutofit/>
          </a:bodyPr>
          <a:lstStyle>
            <a:lvl1pPr algn="l">
              <a:defRPr sz="78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4271063"/>
            <a:ext cx="7067378" cy="1367736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6218336"/>
            <a:ext cx="1104294" cy="430675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6420935"/>
            <a:ext cx="231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558212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3/3/2021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74638"/>
            <a:ext cx="71064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600200"/>
            <a:ext cx="7106464" cy="464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ChangeArrowheads="1"/>
          </p:cNvSpPr>
          <p:nvPr userDrawn="1"/>
        </p:nvSpPr>
        <p:spPr bwMode="auto">
          <a:xfrm>
            <a:off x="-1" y="13"/>
            <a:ext cx="1576384" cy="6857987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3" y="6108245"/>
            <a:ext cx="1368883" cy="84323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6420935"/>
            <a:ext cx="231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583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35832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Afbeelding 2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6218336"/>
            <a:ext cx="1104294" cy="430675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6420935"/>
            <a:ext cx="231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0784" y="1385316"/>
            <a:ext cx="7050024" cy="1234440"/>
          </a:xfrm>
        </p:spPr>
        <p:txBody>
          <a:bodyPr>
            <a:noAutofit/>
          </a:bodyPr>
          <a:lstStyle/>
          <a:p>
            <a:r>
              <a:rPr lang="en-US" sz="4800" dirty="0"/>
              <a:t>Crowd Activity Monitoring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3886200"/>
            <a:ext cx="5892160" cy="1752600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Arial"/>
                <a:cs typeface="Arial"/>
              </a:rPr>
              <a:t>N. </a:t>
            </a:r>
            <a:r>
              <a:rPr lang="en-US" sz="2400" dirty="0" err="1">
                <a:latin typeface="Arial"/>
                <a:cs typeface="Arial"/>
              </a:rPr>
              <a:t>Mandlik</a:t>
            </a:r>
            <a:endParaRPr lang="en-US" sz="2400" dirty="0">
              <a:latin typeface="Arial"/>
              <a:cs typeface="Arial"/>
            </a:endParaRPr>
          </a:p>
          <a:p>
            <a:pPr algn="l"/>
            <a:r>
              <a:rPr lang="en-US" sz="2400" dirty="0"/>
              <a:t>K.L. Cserna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5B85BACC-F6E1-47E8-A347-B48D11169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35808"/>
            <a:ext cx="8358329" cy="7863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2000" dirty="0"/>
              <a:t>https://gitlab.ewi.tudelft.nl/et4394/2020-2021/wn-group-08</a:t>
            </a:r>
          </a:p>
        </p:txBody>
      </p:sp>
    </p:spTree>
    <p:extLst>
      <p:ext uri="{BB962C8B-B14F-4D97-AF65-F5344CB8AC3E}">
        <p14:creationId xmlns:p14="http://schemas.microsoft.com/office/powerpoint/2010/main" val="299696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629016"/>
            <a:ext cx="7106464" cy="46481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Number of WiFi devices detected at a location is indicative of the crowd strength.</a:t>
            </a:r>
          </a:p>
          <a:p>
            <a:r>
              <a:rPr lang="en-US"/>
              <a:t>Probe requests are not sufficient to detect all devices in the vicinity.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629016"/>
            <a:ext cx="7106464" cy="46481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Probe + Non-probe packets</a:t>
            </a:r>
          </a:p>
          <a:p>
            <a:r>
              <a:rPr lang="en-US" dirty="0"/>
              <a:t>Threshold on RSSI</a:t>
            </a:r>
          </a:p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Pi 4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Adapter</a:t>
            </a:r>
          </a:p>
          <a:p>
            <a:r>
              <a:rPr lang="en-US" dirty="0"/>
              <a:t>Software</a:t>
            </a:r>
          </a:p>
          <a:p>
            <a:pPr lvl="1"/>
            <a:r>
              <a:rPr lang="en-US" dirty="0"/>
              <a:t>Ubuntu 20.10</a:t>
            </a:r>
          </a:p>
          <a:p>
            <a:pPr lvl="1"/>
            <a:r>
              <a:rPr lang="en-US" dirty="0" err="1"/>
              <a:t>Dumpcap</a:t>
            </a:r>
            <a:endParaRPr lang="en-US" dirty="0"/>
          </a:p>
          <a:p>
            <a:pPr lvl="1"/>
            <a:r>
              <a:rPr lang="en-US" dirty="0"/>
              <a:t>Python</a:t>
            </a:r>
          </a:p>
          <a:p>
            <a:r>
              <a:rPr lang="en-US" dirty="0"/>
              <a:t>5 Scenes</a:t>
            </a:r>
          </a:p>
        </p:txBody>
      </p:sp>
      <p:pic>
        <p:nvPicPr>
          <p:cNvPr id="5" name="Kép 4" descr="A képen szöveg, beltéri, elektronika látható&#10;&#10;Automatikusan generált leírás">
            <a:extLst>
              <a:ext uri="{FF2B5EF4-FFF2-40B4-BE49-F238E27FC236}">
                <a16:creationId xmlns:a16="http://schemas.microsoft.com/office/drawing/2014/main" id="{61D15E63-94A2-4AB7-9D93-19F3317FB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65168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43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A44F13-A5CE-4CDF-9DD8-DCCDD5A39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Scenes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7C83A3-7F00-4D0C-98DB-AFBC8D3C6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408494"/>
            <a:ext cx="7106464" cy="46481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24h measurement at each scene</a:t>
            </a:r>
          </a:p>
          <a:p>
            <a:r>
              <a:rPr lang="en-US" dirty="0"/>
              <a:t>Delft Station Bicycle Parking 1</a:t>
            </a:r>
          </a:p>
          <a:p>
            <a:pPr lvl="1"/>
            <a:r>
              <a:rPr lang="en-US" dirty="0"/>
              <a:t>Weekday</a:t>
            </a:r>
          </a:p>
          <a:p>
            <a:pPr lvl="1"/>
            <a:r>
              <a:rPr lang="en-US" dirty="0"/>
              <a:t>Weekend</a:t>
            </a:r>
          </a:p>
        </p:txBody>
      </p:sp>
      <p:pic>
        <p:nvPicPr>
          <p:cNvPr id="4" name="Tartalom helye 8">
            <a:extLst>
              <a:ext uri="{FF2B5EF4-FFF2-40B4-BE49-F238E27FC236}">
                <a16:creationId xmlns:a16="http://schemas.microsoft.com/office/drawing/2014/main" id="{E7CE151F-0116-43C3-88EF-1810C1E4B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66" y="3346704"/>
            <a:ext cx="3897209" cy="2926080"/>
          </a:xfrm>
          <a:prstGeom prst="rect">
            <a:avLst/>
          </a:prstGeom>
        </p:spPr>
      </p:pic>
      <p:pic>
        <p:nvPicPr>
          <p:cNvPr id="5" name="Ábra 4">
            <a:extLst>
              <a:ext uri="{FF2B5EF4-FFF2-40B4-BE49-F238E27FC236}">
                <a16:creationId xmlns:a16="http://schemas.microsoft.com/office/drawing/2014/main" id="{9C28EE88-8B48-4A57-BBFC-C83BFD0C7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4803" y="3346704"/>
            <a:ext cx="3897208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42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Scenes</a:t>
            </a:r>
          </a:p>
        </p:txBody>
      </p:sp>
      <p:pic>
        <p:nvPicPr>
          <p:cNvPr id="13" name="Ábra 12">
            <a:extLst>
              <a:ext uri="{FF2B5EF4-FFF2-40B4-BE49-F238E27FC236}">
                <a16:creationId xmlns:a16="http://schemas.microsoft.com/office/drawing/2014/main" id="{C3136C04-EF2F-411F-B1DD-117ABE268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4803" y="265812"/>
            <a:ext cx="3897208" cy="2926080"/>
          </a:xfrm>
          <a:prstGeom prst="rect">
            <a:avLst/>
          </a:prstGeom>
        </p:spPr>
      </p:pic>
      <p:pic>
        <p:nvPicPr>
          <p:cNvPr id="15" name="Ábra 14">
            <a:extLst>
              <a:ext uri="{FF2B5EF4-FFF2-40B4-BE49-F238E27FC236}">
                <a16:creationId xmlns:a16="http://schemas.microsoft.com/office/drawing/2014/main" id="{67608C01-8429-4F96-AD32-E3ED3B29B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792" y="3365309"/>
            <a:ext cx="3897208" cy="2926080"/>
          </a:xfrm>
          <a:prstGeom prst="rect">
            <a:avLst/>
          </a:prstGeom>
        </p:spPr>
      </p:pic>
      <p:sp>
        <p:nvSpPr>
          <p:cNvPr id="17" name="Tartalom helye 16">
            <a:extLst>
              <a:ext uri="{FF2B5EF4-FFF2-40B4-BE49-F238E27FC236}">
                <a16:creationId xmlns:a16="http://schemas.microsoft.com/office/drawing/2014/main" id="{0B13B9BA-B16B-4D82-828D-A055A1AE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8358329" cy="4525963"/>
          </a:xfrm>
        </p:spPr>
        <p:txBody>
          <a:bodyPr/>
          <a:lstStyle/>
          <a:p>
            <a:r>
              <a:rPr lang="en-US" dirty="0"/>
              <a:t>Residential Building</a:t>
            </a:r>
          </a:p>
          <a:p>
            <a:pPr lvl="1"/>
            <a:r>
              <a:rPr lang="en-US" dirty="0"/>
              <a:t>Bicycle Parking</a:t>
            </a:r>
          </a:p>
          <a:p>
            <a:pPr lvl="1"/>
            <a:r>
              <a:rPr lang="en-US" dirty="0"/>
              <a:t>Corridor</a:t>
            </a:r>
          </a:p>
          <a:p>
            <a:pPr lvl="1"/>
            <a:r>
              <a:rPr lang="en-US" dirty="0"/>
              <a:t>Mailbox Room</a:t>
            </a:r>
            <a:endParaRPr lang="hu-HU" dirty="0"/>
          </a:p>
        </p:txBody>
      </p:sp>
      <p:pic>
        <p:nvPicPr>
          <p:cNvPr id="18" name="Tartalom helye 4">
            <a:extLst>
              <a:ext uri="{FF2B5EF4-FFF2-40B4-BE49-F238E27FC236}">
                <a16:creationId xmlns:a16="http://schemas.microsoft.com/office/drawing/2014/main" id="{9617D33B-DC5F-4F3E-B069-985CC99E8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4803" y="3365309"/>
            <a:ext cx="3897209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64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5EA2EE-D154-46C9-BA39-FAE6A475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58328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Means of detection</a:t>
            </a:r>
            <a:endParaRPr lang="hu-HU" dirty="0"/>
          </a:p>
        </p:txBody>
      </p:sp>
      <p:pic>
        <p:nvPicPr>
          <p:cNvPr id="19" name="Graphic 19">
            <a:extLst>
              <a:ext uri="{FF2B5EF4-FFF2-40B4-BE49-F238E27FC236}">
                <a16:creationId xmlns:a16="http://schemas.microsoft.com/office/drawing/2014/main" id="{FE93CCBF-C0FA-4EF9-9A9D-062FA2432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697" y="1565677"/>
            <a:ext cx="4148355" cy="4086351"/>
          </a:xfrm>
          <a:prstGeom prst="rect">
            <a:avLst/>
          </a:prstGeom>
        </p:spPr>
      </p:pic>
      <p:pic>
        <p:nvPicPr>
          <p:cNvPr id="20" name="Graphic 20">
            <a:extLst>
              <a:ext uri="{FF2B5EF4-FFF2-40B4-BE49-F238E27FC236}">
                <a16:creationId xmlns:a16="http://schemas.microsoft.com/office/drawing/2014/main" id="{9D5DC604-0F5C-43F6-B5B7-D14F1F687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5332" y="1562680"/>
            <a:ext cx="4174350" cy="40852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3C411D-ECF8-4AB9-8DB5-FE5670CF9F0D}"/>
              </a:ext>
            </a:extLst>
          </p:cNvPr>
          <p:cNvSpPr txBox="1"/>
          <p:nvPr/>
        </p:nvSpPr>
        <p:spPr>
          <a:xfrm>
            <a:off x="1000845" y="5265483"/>
            <a:ext cx="29833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Delft Station Bicycle Parking 1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783FCE-DE44-4D37-99AB-E1752FD7BDC0}"/>
              </a:ext>
            </a:extLst>
          </p:cNvPr>
          <p:cNvSpPr txBox="1"/>
          <p:nvPr/>
        </p:nvSpPr>
        <p:spPr>
          <a:xfrm>
            <a:off x="5169434" y="5265482"/>
            <a:ext cx="29833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Residential Building Corridor</a:t>
            </a:r>
          </a:p>
        </p:txBody>
      </p:sp>
    </p:spTree>
    <p:extLst>
      <p:ext uri="{BB962C8B-B14F-4D97-AF65-F5344CB8AC3E}">
        <p14:creationId xmlns:p14="http://schemas.microsoft.com/office/powerpoint/2010/main" val="3691362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Ábra 8">
            <a:extLst>
              <a:ext uri="{FF2B5EF4-FFF2-40B4-BE49-F238E27FC236}">
                <a16:creationId xmlns:a16="http://schemas.microsoft.com/office/drawing/2014/main" id="{2AF1758F-4A72-4C65-BFE1-874E87693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011" r="13904" b="11208"/>
          <a:stretch/>
        </p:blipFill>
        <p:spPr>
          <a:xfrm>
            <a:off x="4572000" y="1525422"/>
            <a:ext cx="4389120" cy="429768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A5EA2EE-D154-46C9-BA39-FAE6A4758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address vendors</a:t>
            </a:r>
            <a:endParaRPr lang="hu-HU" dirty="0"/>
          </a:p>
        </p:txBody>
      </p:sp>
      <p:pic>
        <p:nvPicPr>
          <p:cNvPr id="7" name="Ábra 6">
            <a:extLst>
              <a:ext uri="{FF2B5EF4-FFF2-40B4-BE49-F238E27FC236}">
                <a16:creationId xmlns:a16="http://schemas.microsoft.com/office/drawing/2014/main" id="{949770E8-6281-4AC5-AAD0-C8F7094CB8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130" r="13400" b="11470"/>
          <a:stretch/>
        </p:blipFill>
        <p:spPr>
          <a:xfrm>
            <a:off x="274320" y="1525422"/>
            <a:ext cx="429768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63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A44F13-A5CE-4CDF-9DD8-DCCDD5A39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Conclusion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7C83A3-7F00-4D0C-98DB-AFBC8D3C6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408494"/>
            <a:ext cx="7106464" cy="46481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Analysis of WiFi packets can be used to monitor crowd patterns at a location.</a:t>
            </a:r>
            <a:endParaRPr lang="en-US" dirty="0"/>
          </a:p>
          <a:p>
            <a:r>
              <a:rPr lang="en-US"/>
              <a:t>At public places not having any open WiFi networks, probe requests are sufficient to detect the WiFi stations in that area</a:t>
            </a:r>
          </a:p>
          <a:p>
            <a:r>
              <a:rPr lang="en-US"/>
              <a:t>However, at locations where most stations are expected to be associated with an access point, other frame types need to be captured as well.</a:t>
            </a:r>
          </a:p>
        </p:txBody>
      </p:sp>
    </p:spTree>
    <p:extLst>
      <p:ext uri="{BB962C8B-B14F-4D97-AF65-F5344CB8AC3E}">
        <p14:creationId xmlns:p14="http://schemas.microsoft.com/office/powerpoint/2010/main" val="795052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/>
        </p:blipFill>
        <p:spPr>
          <a:xfrm>
            <a:off x="0" y="0"/>
            <a:ext cx="9193470" cy="6858000"/>
          </a:xfrm>
        </p:spPr>
      </p:pic>
      <p:pic>
        <p:nvPicPr>
          <p:cNvPr id="8" name="Afbeelding 2" descr="TUDelft_LogoZWAR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6218336"/>
            <a:ext cx="1104294" cy="430675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DFF94A97-6E02-4883-AB2E-B717712269E2}"/>
              </a:ext>
            </a:extLst>
          </p:cNvPr>
          <p:cNvSpPr/>
          <p:nvPr/>
        </p:nvSpPr>
        <p:spPr>
          <a:xfrm>
            <a:off x="751293" y="1515610"/>
            <a:ext cx="412368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latin typeface="Arial"/>
                <a:ea typeface="ヒラギノ角ゴ ProN W3" charset="0"/>
                <a:cs typeface="Arial"/>
                <a:sym typeface="Tahoma" charset="0"/>
              </a:rPr>
              <a:t>Questions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71639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</TotalTime>
  <Words>65</Words>
  <Application>Microsoft Office PowerPoint</Application>
  <PresentationFormat>On-screen Show (4:3)</PresentationFormat>
  <Paragraphs>26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Office Theme</vt:lpstr>
      <vt:lpstr>Custom Design</vt:lpstr>
      <vt:lpstr>Crowd Activity Monitoring</vt:lpstr>
      <vt:lpstr>Hypothesis</vt:lpstr>
      <vt:lpstr>Method</vt:lpstr>
      <vt:lpstr>Scenes</vt:lpstr>
      <vt:lpstr>Scenes</vt:lpstr>
      <vt:lpstr>Means of detection</vt:lpstr>
      <vt:lpstr>MAC address vendors</vt:lpstr>
      <vt:lpstr>Conclusion</vt:lpstr>
      <vt:lpstr>PowerPoint Presentation</vt:lpstr>
      <vt:lpstr>PowerPoint Presentation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   </dc:creator>
  <cp:lastModifiedBy>Koppány Cserna</cp:lastModifiedBy>
  <cp:revision>145</cp:revision>
  <dcterms:created xsi:type="dcterms:W3CDTF">2015-07-09T11:57:30Z</dcterms:created>
  <dcterms:modified xsi:type="dcterms:W3CDTF">2021-03-03T22:13:06Z</dcterms:modified>
</cp:coreProperties>
</file>